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"/>
  </p:notesMasterIdLst>
  <p:sldIdLst>
    <p:sldId id="256" r:id="rId2"/>
    <p:sldId id="258" r:id="rId3"/>
    <p:sldId id="325" r:id="rId4"/>
    <p:sldId id="336" r:id="rId5"/>
    <p:sldId id="338" r:id="rId6"/>
    <p:sldId id="339" r:id="rId7"/>
    <p:sldId id="340" r:id="rId8"/>
    <p:sldId id="341" r:id="rId9"/>
    <p:sldId id="342" r:id="rId10"/>
    <p:sldId id="343" r:id="rId11"/>
    <p:sldId id="345" r:id="rId12"/>
    <p:sldId id="348" r:id="rId13"/>
    <p:sldId id="346" r:id="rId14"/>
    <p:sldId id="257" r:id="rId15"/>
    <p:sldId id="358" r:id="rId16"/>
    <p:sldId id="259" r:id="rId17"/>
    <p:sldId id="347" r:id="rId18"/>
    <p:sldId id="349" r:id="rId19"/>
    <p:sldId id="350" r:id="rId20"/>
    <p:sldId id="351" r:id="rId21"/>
    <p:sldId id="352" r:id="rId22"/>
    <p:sldId id="353" r:id="rId23"/>
    <p:sldId id="354" r:id="rId24"/>
    <p:sldId id="356" r:id="rId25"/>
    <p:sldId id="357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5"/>
    <p:restoredTop sz="94737"/>
  </p:normalViewPr>
  <p:slideViewPr>
    <p:cSldViewPr snapToGrid="0" snapToObjects="1">
      <p:cViewPr varScale="1">
        <p:scale>
          <a:sx n="94" d="100"/>
          <a:sy n="94" d="100"/>
        </p:scale>
        <p:origin x="224" y="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74F981-4078-894C-A8B7-89575DE20018}" type="datetimeFigureOut">
              <a:rPr lang="en-US" smtClean="0"/>
              <a:t>1/11/23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D02970-9B36-7E46-BB90-88E42DCEC5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5305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Take a few minutes to discuss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34C7CB-1F07-874B-8C42-3E6D6B6A059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9472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EEE394-F9B9-354D-A678-5720D3E29B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86BC34-97A6-B541-A244-ADD3E652BB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DCA06F-0670-574B-9C66-B3C69F1388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6DA84-FAE6-ED46-B65B-8A287FCB0F3A}" type="datetimeFigureOut">
              <a:rPr lang="en-US" smtClean="0"/>
              <a:t>1/11/23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4B10C6-5059-2D4E-B06B-9A4138284A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5C50C7-4221-7B44-BA9E-0CF2DF961A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93C48-958E-3C41-8316-CE00576CF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6623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876E09-7101-7348-8785-AE9A700AD0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E638A4A-58AA-CE4B-975A-A7B122C36F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C9DCEB-FFA2-D346-A278-FB8C5D2EA0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6DA84-FAE6-ED46-B65B-8A287FCB0F3A}" type="datetimeFigureOut">
              <a:rPr lang="en-US" smtClean="0"/>
              <a:t>1/11/23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0BB418-D6F8-A041-8B65-54972FF795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8C2C15-89EA-3D46-A31F-6A3C12505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93C48-958E-3C41-8316-CE00576CF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1208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003728D-EF4C-3A45-89DB-4BFCAA6CDD5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F2A5A71-A77E-8A41-9444-ABFD686DBC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3F2E0C-AAA3-8547-BA28-A8F8837CB9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6DA84-FAE6-ED46-B65B-8A287FCB0F3A}" type="datetimeFigureOut">
              <a:rPr lang="en-US" smtClean="0"/>
              <a:t>1/11/23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C1D5D0-3CB7-8B46-B11B-C8B9288FC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7A5454-8FA8-8F46-926D-417C24285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93C48-958E-3C41-8316-CE00576CF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4505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DFE4B2-A205-324A-8F8F-11F899962F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45029A-AC77-8D4D-B7A8-F156C1D52D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27EB2F-DEBD-BD47-8AA0-829AC50F2E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6DA84-FAE6-ED46-B65B-8A287FCB0F3A}" type="datetimeFigureOut">
              <a:rPr lang="en-US" smtClean="0"/>
              <a:t>1/11/23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60F5E8-3648-B74A-BC8A-5EC7E7679D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5A1EC3-0B83-2D4A-B935-DC80D598F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93C48-958E-3C41-8316-CE00576CF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8685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BCECF-68F9-FE4D-AAE5-385F833714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677E67-D4DD-E841-9B84-8B4D4C4FF9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37E1CA-FAC4-4B4D-8FA9-2642217A66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6DA84-FAE6-ED46-B65B-8A287FCB0F3A}" type="datetimeFigureOut">
              <a:rPr lang="en-US" smtClean="0"/>
              <a:t>1/11/23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6B5B47-6763-DD4C-9BD7-0A7FB5AA9D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A83BDB-7364-624F-AB58-DF6D4223D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93C48-958E-3C41-8316-CE00576CF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1862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78250-B314-6144-8D45-B4CF491F8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D457BD-56F6-3443-A96B-EC1ED620E8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C74BBF8-8795-EB4E-ABC0-3BF1BCB022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920651-F7FF-7846-ABE4-8F80DB53B2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6DA84-FAE6-ED46-B65B-8A287FCB0F3A}" type="datetimeFigureOut">
              <a:rPr lang="en-US" smtClean="0"/>
              <a:t>1/11/23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1E6B51-F7B3-3B4D-B872-820CE3F99B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9B9F96-AB82-CD43-B567-37CE592BD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93C48-958E-3C41-8316-CE00576CF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9948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FC99D-61DE-FB4B-96C2-DF6800B268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8B311F-5338-D44B-935F-EDAC094494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0E56D3-2237-354C-903E-36C7338230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F93946-0E80-284E-9700-BF261EDDBF8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B63CE83-74C3-E547-8177-7F8000485B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240177F-BD62-494F-9178-6AFB47C5AB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6DA84-FAE6-ED46-B65B-8A287FCB0F3A}" type="datetimeFigureOut">
              <a:rPr lang="en-US" smtClean="0"/>
              <a:t>1/11/23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7947B4B-2DE9-ED4C-AFBD-6AC9614507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0FC78B-70C8-2740-A2E6-5F78EBCE4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93C48-958E-3C41-8316-CE00576CF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6135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129B94-55A1-D747-A383-65F7EC8CAC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BC5168-9D88-C846-91CB-B5BCF4DEF3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6DA84-FAE6-ED46-B65B-8A287FCB0F3A}" type="datetimeFigureOut">
              <a:rPr lang="en-US" smtClean="0"/>
              <a:t>1/11/23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797627-38E8-754B-A4DF-70F6CC9CA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63D67C-7A31-1345-BC94-E93BCBABA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93C48-958E-3C41-8316-CE00576CF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0356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676B27F-B942-6141-80EF-DAFE17901F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6DA84-FAE6-ED46-B65B-8A287FCB0F3A}" type="datetimeFigureOut">
              <a:rPr lang="en-US" smtClean="0"/>
              <a:t>1/11/23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33C7AB-2377-8B45-8350-B01F1526F4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313ABD-9066-5B49-A5AC-E8E8B5B65E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93C48-958E-3C41-8316-CE00576CF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3768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EB2728-328E-414D-A690-ED62F47444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F09784-45B6-CA45-9105-C4FF46492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A5443C-F19B-FC4F-B19B-F0BCC95657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327EDA-13E2-6440-AF83-266312C8AA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6DA84-FAE6-ED46-B65B-8A287FCB0F3A}" type="datetimeFigureOut">
              <a:rPr lang="en-US" smtClean="0"/>
              <a:t>1/11/23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509595-C6CA-6F48-A1AF-942B94BB2A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90C2D3-3BE5-304D-BCDD-FF0E6040F1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93C48-958E-3C41-8316-CE00576CF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2895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7C55EA-5535-0B47-A022-FBDBCC4797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FE46575-8BAD-1144-8467-5FD1F187060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417AA1-B0C4-F745-8B65-4F2EAA0396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0F5234-DC94-7447-97E1-E6369385E6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6DA84-FAE6-ED46-B65B-8A287FCB0F3A}" type="datetimeFigureOut">
              <a:rPr lang="en-US" smtClean="0"/>
              <a:t>1/11/23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2C6DD9-8559-944D-9D1B-AC07E0A190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C81F50-2C07-0640-8720-DBA298A6E8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93C48-958E-3C41-8316-CE00576CF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1810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852BEA7-24A6-CF42-9472-E3067860F8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D3992F-9CBC-BA4D-B887-D986004FB1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8A588D-F172-7A4C-A8AF-C0F9CB640E5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36DA84-FAE6-ED46-B65B-8A287FCB0F3A}" type="datetimeFigureOut">
              <a:rPr lang="en-US" smtClean="0"/>
              <a:t>1/11/23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0AA4DE-D208-A649-AAE8-4A9AA9B76A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7C35C6-5BD0-1049-AE64-D73EFFA268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893C48-958E-3C41-8316-CE00576CF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2226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8B121-48EE-2D4E-82FA-3E574DBC385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7200" dirty="0"/>
              <a:t>What is plant ecophysiology?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78BC34C-CBD1-0147-AD52-CD6E208550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62400"/>
            <a:ext cx="9144000" cy="1295400"/>
          </a:xfrm>
        </p:spPr>
        <p:txBody>
          <a:bodyPr/>
          <a:lstStyle/>
          <a:p>
            <a:r>
              <a:rPr lang="en-US" dirty="0"/>
              <a:t>Jan 17, 2023</a:t>
            </a:r>
          </a:p>
        </p:txBody>
      </p:sp>
    </p:spTree>
    <p:extLst>
      <p:ext uri="{BB962C8B-B14F-4D97-AF65-F5344CB8AC3E}">
        <p14:creationId xmlns:p14="http://schemas.microsoft.com/office/powerpoint/2010/main" val="37993159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Physiology</a:t>
            </a:r>
            <a:r>
              <a:rPr lang="en-US" dirty="0"/>
              <a:t>: a definition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/>
              <a:t>The functioning of an organism that allows it to survive, grow, and reproduce</a:t>
            </a:r>
          </a:p>
        </p:txBody>
      </p:sp>
    </p:spTree>
    <p:extLst>
      <p:ext uri="{BB962C8B-B14F-4D97-AF65-F5344CB8AC3E}">
        <p14:creationId xmlns:p14="http://schemas.microsoft.com/office/powerpoint/2010/main" val="17964710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Ecophysiology</a:t>
            </a:r>
            <a:r>
              <a:rPr lang="en-US" dirty="0"/>
              <a:t>: a definition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/>
              <a:t>Responses to environmental conditions observable at the </a:t>
            </a:r>
            <a:r>
              <a:rPr lang="en-US" sz="4400" i="1" dirty="0"/>
              <a:t>individual</a:t>
            </a:r>
            <a:r>
              <a:rPr lang="en-US" sz="4400" dirty="0"/>
              <a:t> level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2F90C2-11B7-3E43-8624-E7DB5A187F10}"/>
              </a:ext>
            </a:extLst>
          </p:cNvPr>
          <p:cNvSpPr txBox="1"/>
          <p:nvPr/>
        </p:nvSpPr>
        <p:spPr>
          <a:xfrm>
            <a:off x="0" y="6488668"/>
            <a:ext cx="4396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gfycat.com</a:t>
            </a:r>
            <a:r>
              <a:rPr lang="en-US" dirty="0"/>
              <a:t>/</a:t>
            </a:r>
            <a:r>
              <a:rPr lang="en-US" dirty="0" err="1"/>
              <a:t>webbedopulentarrowana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A1D5D21-75F8-194F-B1B9-D6E8672A59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5550" y="3843565"/>
            <a:ext cx="2120900" cy="158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8142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6635FB-F50B-B244-85F1-4FAB88CDB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Ecophys</a:t>
            </a:r>
            <a:r>
              <a:rPr lang="en-US" dirty="0"/>
              <a:t> discussion: traits</a:t>
            </a:r>
          </a:p>
        </p:txBody>
      </p:sp>
    </p:spTree>
    <p:extLst>
      <p:ext uri="{BB962C8B-B14F-4D97-AF65-F5344CB8AC3E}">
        <p14:creationId xmlns:p14="http://schemas.microsoft.com/office/powerpoint/2010/main" val="32517140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615A8-4A2C-B447-BB1B-BBD9BC418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ABA880-F73E-8442-A4D9-AFE11D0D74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6000" dirty="0"/>
              <a:t>What is a plant </a:t>
            </a:r>
            <a:r>
              <a:rPr lang="en-US" sz="6000" u="sng" dirty="0">
                <a:solidFill>
                  <a:srgbClr val="7030A0"/>
                </a:solidFill>
              </a:rPr>
              <a:t>trait</a:t>
            </a:r>
            <a:r>
              <a:rPr lang="en-US" sz="6000" dirty="0"/>
              <a:t>?</a:t>
            </a:r>
          </a:p>
          <a:p>
            <a:r>
              <a:rPr lang="en-US" sz="6000" dirty="0"/>
              <a:t>How do plants get their traits?</a:t>
            </a:r>
          </a:p>
        </p:txBody>
      </p:sp>
    </p:spTree>
    <p:extLst>
      <p:ext uri="{BB962C8B-B14F-4D97-AF65-F5344CB8AC3E}">
        <p14:creationId xmlns:p14="http://schemas.microsoft.com/office/powerpoint/2010/main" val="27349099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5E408D-963C-2E49-A420-2E98B4117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100138"/>
            <a:ext cx="10515600" cy="4479027"/>
          </a:xfrm>
        </p:spPr>
        <p:txBody>
          <a:bodyPr>
            <a:normAutofit fontScale="90000"/>
          </a:bodyPr>
          <a:lstStyle/>
          <a:p>
            <a:r>
              <a:rPr lang="en-US" dirty="0"/>
              <a:t>Functional traits are “morpho-physio-phenological traits traits which impact fitness indirectly via their effects on </a:t>
            </a:r>
            <a:r>
              <a:rPr lang="en-US" dirty="0">
                <a:solidFill>
                  <a:srgbClr val="7030A0"/>
                </a:solidFill>
              </a:rPr>
              <a:t>growth, reproduction, and survival, the three components of individual performance.”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10A143-60D9-1743-B591-BB1027F43F35}"/>
              </a:ext>
            </a:extLst>
          </p:cNvPr>
          <p:cNvSpPr txBox="1"/>
          <p:nvPr/>
        </p:nvSpPr>
        <p:spPr>
          <a:xfrm>
            <a:off x="10836372" y="6488668"/>
            <a:ext cx="13556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Reich (2014)</a:t>
            </a:r>
          </a:p>
        </p:txBody>
      </p:sp>
    </p:spTree>
    <p:extLst>
      <p:ext uri="{BB962C8B-B14F-4D97-AF65-F5344CB8AC3E}">
        <p14:creationId xmlns:p14="http://schemas.microsoft.com/office/powerpoint/2010/main" val="26538820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5170FC-927F-DD4B-8EDF-210846669C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talk about some traits…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9964FA21-B14D-6844-997F-FC130FAF0AF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86408" y="1690688"/>
          <a:ext cx="10515600" cy="4785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1315688991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986626917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1226743674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11953611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Organ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Abbreviation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Definition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Units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89102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Leaf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SLA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Specific leaf area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</a:t>
                      </a:r>
                      <a:r>
                        <a:rPr lang="en-US" baseline="30000" dirty="0"/>
                        <a:t>2</a:t>
                      </a:r>
                      <a:r>
                        <a:rPr lang="en-US" dirty="0"/>
                        <a:t> g</a:t>
                      </a:r>
                      <a:r>
                        <a:rPr lang="en-US" baseline="30000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96894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Leaf mass per area (1/SLA)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 m</a:t>
                      </a:r>
                      <a:r>
                        <a:rPr lang="en-US" baseline="30000" dirty="0"/>
                        <a:t>-2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62539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A</a:t>
                      </a:r>
                      <a:r>
                        <a:rPr lang="en-US" baseline="-25000" dirty="0" err="1"/>
                        <a:t>area</a:t>
                      </a:r>
                      <a:r>
                        <a:rPr lang="en-US" dirty="0"/>
                        <a:t> or A</a:t>
                      </a:r>
                      <a:r>
                        <a:rPr lang="en-US" baseline="-25000" dirty="0"/>
                        <a:t>mass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Photosynthetic rate on a mass or area basis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µ</a:t>
                      </a:r>
                      <a:r>
                        <a:rPr lang="en-US" dirty="0" err="1"/>
                        <a:t>mol</a:t>
                      </a:r>
                      <a:r>
                        <a:rPr lang="en-US" dirty="0"/>
                        <a:t> m</a:t>
                      </a:r>
                      <a:r>
                        <a:rPr lang="en-US" baseline="30000" dirty="0"/>
                        <a:t>-2</a:t>
                      </a:r>
                      <a:r>
                        <a:rPr lang="en-US" dirty="0"/>
                        <a:t> s</a:t>
                      </a:r>
                      <a:r>
                        <a:rPr lang="en-US" baseline="30000" dirty="0"/>
                        <a:t>-1</a:t>
                      </a:r>
                      <a:r>
                        <a:rPr lang="en-US" dirty="0"/>
                        <a:t> or nmol g</a:t>
                      </a:r>
                      <a:r>
                        <a:rPr lang="en-US" baseline="30000" dirty="0"/>
                        <a:t>-1</a:t>
                      </a:r>
                      <a:r>
                        <a:rPr lang="en-US" dirty="0"/>
                        <a:t> s</a:t>
                      </a:r>
                      <a:r>
                        <a:rPr lang="en-US" baseline="30000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88978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l-G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Ψ</a:t>
                      </a:r>
                      <a:endParaRPr 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Leaf water potential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 err="1"/>
                        <a:t>MPa</a:t>
                      </a:r>
                      <a:endParaRPr lang="en-US" baseline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49079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k</a:t>
                      </a:r>
                      <a:r>
                        <a:rPr lang="en-US" baseline="-25000" dirty="0" err="1"/>
                        <a:t>stem</a:t>
                      </a:r>
                      <a:endParaRPr 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Stem hydraulic conductivity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mmol m-1 s</a:t>
                      </a:r>
                      <a:r>
                        <a:rPr lang="en-US" baseline="30000" dirty="0"/>
                        <a:t>-1</a:t>
                      </a:r>
                      <a:r>
                        <a:rPr lang="en-US" dirty="0"/>
                        <a:t> MPa</a:t>
                      </a:r>
                      <a:r>
                        <a:rPr lang="en-US" baseline="30000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21313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[no symbol]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Wood density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 m</a:t>
                      </a:r>
                      <a:r>
                        <a:rPr lang="en-US" baseline="30000" dirty="0"/>
                        <a:t>-3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14148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Root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SRL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Specific root length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 g</a:t>
                      </a:r>
                      <a:r>
                        <a:rPr lang="en-US" baseline="30000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56268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R</a:t>
                      </a:r>
                      <a:r>
                        <a:rPr lang="en-US" baseline="-25000" dirty="0" err="1"/>
                        <a:t>area</a:t>
                      </a:r>
                      <a:r>
                        <a:rPr lang="en-US"/>
                        <a:t> or </a:t>
                      </a:r>
                      <a:r>
                        <a:rPr lang="en-US" dirty="0" err="1"/>
                        <a:t>R</a:t>
                      </a:r>
                      <a:r>
                        <a:rPr lang="en-US" baseline="-25000" dirty="0" err="1"/>
                        <a:t>mass</a:t>
                      </a:r>
                      <a:endParaRPr 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Respiration rate on a mass or area basis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µ</a:t>
                      </a:r>
                      <a:r>
                        <a:rPr lang="en-US" dirty="0" err="1"/>
                        <a:t>mol</a:t>
                      </a:r>
                      <a:r>
                        <a:rPr lang="en-US" dirty="0"/>
                        <a:t> m</a:t>
                      </a:r>
                      <a:r>
                        <a:rPr lang="en-US" baseline="30000" dirty="0"/>
                        <a:t>-2</a:t>
                      </a:r>
                      <a:r>
                        <a:rPr lang="en-US" dirty="0"/>
                        <a:t> s</a:t>
                      </a:r>
                      <a:r>
                        <a:rPr lang="en-US" baseline="30000" dirty="0"/>
                        <a:t>-1</a:t>
                      </a:r>
                      <a:r>
                        <a:rPr lang="en-US" dirty="0"/>
                        <a:t> or nmol g</a:t>
                      </a:r>
                      <a:r>
                        <a:rPr lang="en-US" baseline="30000" dirty="0"/>
                        <a:t>-1</a:t>
                      </a:r>
                      <a:r>
                        <a:rPr lang="en-US" dirty="0"/>
                        <a:t> s</a:t>
                      </a:r>
                      <a:r>
                        <a:rPr lang="en-US" baseline="30000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48272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Whole-plant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Relative growth 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 g</a:t>
                      </a:r>
                      <a:r>
                        <a:rPr lang="en-US" baseline="30000" dirty="0"/>
                        <a:t>-1</a:t>
                      </a:r>
                      <a:r>
                        <a:rPr lang="en-US" dirty="0"/>
                        <a:t> day</a:t>
                      </a:r>
                      <a:r>
                        <a:rPr lang="en-US" baseline="30000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66017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470848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0D66B7-226A-7643-8E60-0B02497DCA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…but characteristics can also be traits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3FDBAF-2F9B-6F4C-AE5F-509E01DEF7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Photosynthetic pathway (C3 or C4)</a:t>
            </a:r>
          </a:p>
          <a:p>
            <a:r>
              <a:rPr lang="en-US" sz="4000" dirty="0"/>
              <a:t>Growth form (tree, shrub, forb, grass)</a:t>
            </a:r>
          </a:p>
          <a:p>
            <a:r>
              <a:rPr lang="en-US" sz="4000" dirty="0"/>
              <a:t>Lifespan (annual, perennial)</a:t>
            </a:r>
          </a:p>
          <a:p>
            <a:r>
              <a:rPr lang="en-US" sz="4000" dirty="0"/>
              <a:t>Mycorrhizal association (AM, ECM)</a:t>
            </a:r>
          </a:p>
          <a:p>
            <a:r>
              <a:rPr lang="en-US" sz="4000" dirty="0"/>
              <a:t>Etc.</a:t>
            </a:r>
          </a:p>
        </p:txBody>
      </p:sp>
    </p:spTree>
    <p:extLst>
      <p:ext uri="{BB962C8B-B14F-4D97-AF65-F5344CB8AC3E}">
        <p14:creationId xmlns:p14="http://schemas.microsoft.com/office/powerpoint/2010/main" val="26952777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615A8-4A2C-B447-BB1B-BBD9BC418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ABA880-F73E-8442-A4D9-AFE11D0D74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6000" dirty="0"/>
              <a:t>What is the difference between </a:t>
            </a:r>
            <a:r>
              <a:rPr lang="en-US" sz="6000" dirty="0">
                <a:solidFill>
                  <a:srgbClr val="7030A0"/>
                </a:solidFill>
              </a:rPr>
              <a:t>acclimation</a:t>
            </a:r>
            <a:r>
              <a:rPr lang="en-US" sz="6000" dirty="0"/>
              <a:t> and </a:t>
            </a:r>
            <a:r>
              <a:rPr lang="en-US" sz="6000" dirty="0">
                <a:solidFill>
                  <a:srgbClr val="7030A0"/>
                </a:solidFill>
              </a:rPr>
              <a:t>adaptation</a:t>
            </a:r>
            <a:r>
              <a:rPr lang="en-US" sz="6000" dirty="0"/>
              <a:t>?</a:t>
            </a:r>
          </a:p>
          <a:p>
            <a:r>
              <a:rPr lang="en-US" sz="6000" dirty="0"/>
              <a:t>How would you know?</a:t>
            </a:r>
          </a:p>
        </p:txBody>
      </p:sp>
    </p:spTree>
    <p:extLst>
      <p:ext uri="{BB962C8B-B14F-4D97-AF65-F5344CB8AC3E}">
        <p14:creationId xmlns:p14="http://schemas.microsoft.com/office/powerpoint/2010/main" val="10263753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C6A5A-2C23-404A-AB54-46B40F9E1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we care about plants and their traits? Discussion of Chapin (2003)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BD97EB-4194-864A-A568-B46522C20E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1226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C501297-823F-C449-86DF-E7D02E5461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6972" y="497137"/>
            <a:ext cx="5911945" cy="453917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9B1155A-C7EF-2A44-B565-D65F47C224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0402" y="5321679"/>
            <a:ext cx="8343900" cy="134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8703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AE04F4-E4E3-AA42-9F5C-DDCCE8C5F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Ecophysiology = Ecology + Physiology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833030-4337-1646-84E4-644F7104E2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7748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17838-83E8-5F4D-B400-1D867CC63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Ecosystem Service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CCF54D-71E6-2147-884F-1B7F913664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2937" y="1593377"/>
            <a:ext cx="5086125" cy="499166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A5AADCA-3B26-2C48-A97D-24CCEB5F8691}"/>
              </a:ext>
            </a:extLst>
          </p:cNvPr>
          <p:cNvSpPr txBox="1"/>
          <p:nvPr/>
        </p:nvSpPr>
        <p:spPr>
          <a:xfrm>
            <a:off x="9456892" y="6488668"/>
            <a:ext cx="2735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 from Fermi Natl. Lab</a:t>
            </a:r>
          </a:p>
        </p:txBody>
      </p:sp>
    </p:spTree>
    <p:extLst>
      <p:ext uri="{BB962C8B-B14F-4D97-AF65-F5344CB8AC3E}">
        <p14:creationId xmlns:p14="http://schemas.microsoft.com/office/powerpoint/2010/main" val="42174027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E2AEE-F9B9-7643-A25D-F3F009D85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Global changes to state factors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D5A9B6-37B4-A745-BD4D-FC76480F82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Changes in atmospheric gas concentration (e.g., elevated CO</a:t>
            </a:r>
            <a:r>
              <a:rPr lang="en-US" baseline="-25000" dirty="0"/>
              <a:t>2</a:t>
            </a:r>
            <a:r>
              <a:rPr lang="en-US" dirty="0"/>
              <a:t>)</a:t>
            </a:r>
          </a:p>
          <a:p>
            <a:r>
              <a:rPr lang="en-US" dirty="0"/>
              <a:t>Warming temperatures</a:t>
            </a:r>
          </a:p>
          <a:p>
            <a:r>
              <a:rPr lang="en-US" dirty="0"/>
              <a:t>Altered precipitation patterns</a:t>
            </a:r>
          </a:p>
          <a:p>
            <a:r>
              <a:rPr lang="en-US" dirty="0"/>
              <a:t>Nutrient deposition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230075-8F4D-5B4A-957D-4AF25339A8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4228" r="48879" b="31543"/>
          <a:stretch/>
        </p:blipFill>
        <p:spPr>
          <a:xfrm>
            <a:off x="5882185" y="2831675"/>
            <a:ext cx="6118746" cy="364418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34275E7-BC1F-D247-8EFF-92982391DB23}"/>
              </a:ext>
            </a:extLst>
          </p:cNvPr>
          <p:cNvSpPr txBox="1"/>
          <p:nvPr/>
        </p:nvSpPr>
        <p:spPr>
          <a:xfrm>
            <a:off x="0" y="6488668"/>
            <a:ext cx="1269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IPCC (2013)</a:t>
            </a:r>
          </a:p>
        </p:txBody>
      </p:sp>
    </p:spTree>
    <p:extLst>
      <p:ext uri="{BB962C8B-B14F-4D97-AF65-F5344CB8AC3E}">
        <p14:creationId xmlns:p14="http://schemas.microsoft.com/office/powerpoint/2010/main" val="10992615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E6DBDD-7AAF-9444-9C7A-310E921184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Plants as interactive controls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923B7E-B321-2D43-9FC6-C221F1C0F6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2"/>
          <a:lstStyle/>
          <a:p>
            <a:r>
              <a:rPr lang="en-US" dirty="0"/>
              <a:t>Biodiversity</a:t>
            </a:r>
          </a:p>
          <a:p>
            <a:r>
              <a:rPr lang="en-US" dirty="0"/>
              <a:t>Disturbance regulators (e.g., fire)</a:t>
            </a:r>
          </a:p>
          <a:p>
            <a:r>
              <a:rPr lang="en-US" dirty="0"/>
              <a:t>Movers of resources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Modulators (e.g., albedo, microclimate)</a:t>
            </a:r>
          </a:p>
          <a:p>
            <a:r>
              <a:rPr lang="en-US" dirty="0"/>
              <a:t>Interaction with humans (e.g., agriculture)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528041-C99B-8A48-B26E-AB656BD137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1252" y="3637853"/>
            <a:ext cx="8538741" cy="304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9795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B40125-E27A-824C-A390-E5E956446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understand how ecosystem services will change in the future, we need to understand plants</a:t>
            </a:r>
          </a:p>
        </p:txBody>
      </p:sp>
    </p:spTree>
    <p:extLst>
      <p:ext uri="{BB962C8B-B14F-4D97-AF65-F5344CB8AC3E}">
        <p14:creationId xmlns:p14="http://schemas.microsoft.com/office/powerpoint/2010/main" val="10417692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D92D9-795F-7344-9FF1-EC93273CEC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Questions/thoughts about Chapin (2003)?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D42282-FEEC-D041-B98C-31C2FD8694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8970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839088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Ecology</a:t>
            </a:r>
            <a:r>
              <a:rPr lang="en-US" dirty="0"/>
              <a:t>: definition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/>
              <a:t>The study of the relationships between organisms and:</a:t>
            </a:r>
          </a:p>
          <a:p>
            <a:endParaRPr lang="en-US" sz="4400" dirty="0"/>
          </a:p>
          <a:p>
            <a:pPr marL="914400" lvl="1" indent="-457200">
              <a:buFont typeface="+mj-lt"/>
              <a:buAutoNum type="arabicPeriod"/>
            </a:pPr>
            <a:r>
              <a:rPr lang="en-US" sz="5400" dirty="0"/>
              <a:t>Each other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5400" dirty="0"/>
              <a:t>The environment</a:t>
            </a:r>
          </a:p>
        </p:txBody>
      </p:sp>
    </p:spTree>
    <p:extLst>
      <p:ext uri="{BB962C8B-B14F-4D97-AF65-F5344CB8AC3E}">
        <p14:creationId xmlns:p14="http://schemas.microsoft.com/office/powerpoint/2010/main" val="41318519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Ecology</a:t>
            </a:r>
            <a:r>
              <a:rPr lang="en-US" dirty="0"/>
              <a:t>: definition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/>
              <a:t>The study of the relationships between organisms and:</a:t>
            </a:r>
          </a:p>
          <a:p>
            <a:endParaRPr lang="en-US" sz="4400" dirty="0"/>
          </a:p>
          <a:p>
            <a:pPr marL="914400" lvl="1" indent="-457200">
              <a:buFont typeface="+mj-lt"/>
              <a:buAutoNum type="arabicPeriod"/>
            </a:pPr>
            <a:r>
              <a:rPr lang="en-US" sz="5400" dirty="0">
                <a:solidFill>
                  <a:srgbClr val="7030A0"/>
                </a:solidFill>
              </a:rPr>
              <a:t>Abiotic</a:t>
            </a:r>
            <a:r>
              <a:rPr lang="en-US" sz="5400" dirty="0"/>
              <a:t> environment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5400" dirty="0">
                <a:solidFill>
                  <a:srgbClr val="7030A0"/>
                </a:solidFill>
              </a:rPr>
              <a:t>Biotic</a:t>
            </a:r>
            <a:r>
              <a:rPr lang="en-US" sz="5400" dirty="0"/>
              <a:t> environment</a:t>
            </a:r>
          </a:p>
        </p:txBody>
      </p:sp>
    </p:spTree>
    <p:extLst>
      <p:ext uri="{BB962C8B-B14F-4D97-AF65-F5344CB8AC3E}">
        <p14:creationId xmlns:p14="http://schemas.microsoft.com/office/powerpoint/2010/main" val="5008604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aspects of the </a:t>
            </a:r>
            <a:r>
              <a:rPr lang="en-US" dirty="0">
                <a:solidFill>
                  <a:srgbClr val="7030A0"/>
                </a:solidFill>
              </a:rPr>
              <a:t>abiotic</a:t>
            </a:r>
            <a:r>
              <a:rPr lang="en-US" dirty="0"/>
              <a:t> and </a:t>
            </a:r>
            <a:r>
              <a:rPr lang="en-US" dirty="0">
                <a:solidFill>
                  <a:srgbClr val="7030A0"/>
                </a:solidFill>
              </a:rPr>
              <a:t>biotic</a:t>
            </a:r>
            <a:r>
              <a:rPr lang="en-US" dirty="0"/>
              <a:t> environment influence plant functioning?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1004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6240C0-3482-C341-A149-1826BB1D89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Hierarchy of Ecology</a:t>
            </a:r>
          </a:p>
        </p:txBody>
      </p:sp>
      <p:sp>
        <p:nvSpPr>
          <p:cNvPr id="4" name="Trapezoid 3">
            <a:extLst>
              <a:ext uri="{FF2B5EF4-FFF2-40B4-BE49-F238E27FC236}">
                <a16:creationId xmlns:a16="http://schemas.microsoft.com/office/drawing/2014/main" id="{CA798805-2BA8-EB4C-96CC-A31522BDCCEA}"/>
              </a:ext>
            </a:extLst>
          </p:cNvPr>
          <p:cNvSpPr/>
          <p:nvPr/>
        </p:nvSpPr>
        <p:spPr>
          <a:xfrm>
            <a:off x="1393370" y="5219246"/>
            <a:ext cx="9111343" cy="1273629"/>
          </a:xfrm>
          <a:prstGeom prst="trapezoid">
            <a:avLst>
              <a:gd name="adj" fmla="val 92521"/>
            </a:avLst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Ecosystem Ecology</a:t>
            </a:r>
          </a:p>
        </p:txBody>
      </p:sp>
    </p:spTree>
    <p:extLst>
      <p:ext uri="{BB962C8B-B14F-4D97-AF65-F5344CB8AC3E}">
        <p14:creationId xmlns:p14="http://schemas.microsoft.com/office/powerpoint/2010/main" val="33695095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6240C0-3482-C341-A149-1826BB1D89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Hierarchy of Ecology</a:t>
            </a:r>
          </a:p>
        </p:txBody>
      </p:sp>
      <p:sp>
        <p:nvSpPr>
          <p:cNvPr id="4" name="Trapezoid 3">
            <a:extLst>
              <a:ext uri="{FF2B5EF4-FFF2-40B4-BE49-F238E27FC236}">
                <a16:creationId xmlns:a16="http://schemas.microsoft.com/office/drawing/2014/main" id="{CA798805-2BA8-EB4C-96CC-A31522BDCCEA}"/>
              </a:ext>
            </a:extLst>
          </p:cNvPr>
          <p:cNvSpPr/>
          <p:nvPr/>
        </p:nvSpPr>
        <p:spPr>
          <a:xfrm>
            <a:off x="1393370" y="5219246"/>
            <a:ext cx="9111343" cy="1273629"/>
          </a:xfrm>
          <a:prstGeom prst="trapezoid">
            <a:avLst>
              <a:gd name="adj" fmla="val 92521"/>
            </a:avLst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Ecosystem Ecology</a:t>
            </a:r>
          </a:p>
        </p:txBody>
      </p:sp>
      <p:sp>
        <p:nvSpPr>
          <p:cNvPr id="5" name="Trapezoid 4">
            <a:extLst>
              <a:ext uri="{FF2B5EF4-FFF2-40B4-BE49-F238E27FC236}">
                <a16:creationId xmlns:a16="http://schemas.microsoft.com/office/drawing/2014/main" id="{DFE04A8F-177D-D34F-93AA-150E07B009D8}"/>
              </a:ext>
            </a:extLst>
          </p:cNvPr>
          <p:cNvSpPr/>
          <p:nvPr/>
        </p:nvSpPr>
        <p:spPr>
          <a:xfrm>
            <a:off x="2579914" y="3928834"/>
            <a:ext cx="6738257" cy="1273629"/>
          </a:xfrm>
          <a:prstGeom prst="trapezoid">
            <a:avLst>
              <a:gd name="adj" fmla="val 92521"/>
            </a:avLst>
          </a:prstGeom>
          <a:solidFill>
            <a:srgbClr val="0070C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Community Ecology</a:t>
            </a:r>
          </a:p>
        </p:txBody>
      </p:sp>
    </p:spTree>
    <p:extLst>
      <p:ext uri="{BB962C8B-B14F-4D97-AF65-F5344CB8AC3E}">
        <p14:creationId xmlns:p14="http://schemas.microsoft.com/office/powerpoint/2010/main" val="3227852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6240C0-3482-C341-A149-1826BB1D89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Hierarchy of Ecology</a:t>
            </a:r>
          </a:p>
        </p:txBody>
      </p:sp>
      <p:sp>
        <p:nvSpPr>
          <p:cNvPr id="4" name="Trapezoid 3">
            <a:extLst>
              <a:ext uri="{FF2B5EF4-FFF2-40B4-BE49-F238E27FC236}">
                <a16:creationId xmlns:a16="http://schemas.microsoft.com/office/drawing/2014/main" id="{CA798805-2BA8-EB4C-96CC-A31522BDCCEA}"/>
              </a:ext>
            </a:extLst>
          </p:cNvPr>
          <p:cNvSpPr/>
          <p:nvPr/>
        </p:nvSpPr>
        <p:spPr>
          <a:xfrm>
            <a:off x="1393370" y="5219246"/>
            <a:ext cx="9111343" cy="1273629"/>
          </a:xfrm>
          <a:prstGeom prst="trapezoid">
            <a:avLst>
              <a:gd name="adj" fmla="val 92521"/>
            </a:avLst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Ecosystem Ecology</a:t>
            </a:r>
          </a:p>
        </p:txBody>
      </p:sp>
      <p:sp>
        <p:nvSpPr>
          <p:cNvPr id="5" name="Trapezoid 4">
            <a:extLst>
              <a:ext uri="{FF2B5EF4-FFF2-40B4-BE49-F238E27FC236}">
                <a16:creationId xmlns:a16="http://schemas.microsoft.com/office/drawing/2014/main" id="{DFE04A8F-177D-D34F-93AA-150E07B009D8}"/>
              </a:ext>
            </a:extLst>
          </p:cNvPr>
          <p:cNvSpPr/>
          <p:nvPr/>
        </p:nvSpPr>
        <p:spPr>
          <a:xfrm>
            <a:off x="2579914" y="3928834"/>
            <a:ext cx="6738257" cy="1273629"/>
          </a:xfrm>
          <a:prstGeom prst="trapezoid">
            <a:avLst>
              <a:gd name="adj" fmla="val 92521"/>
            </a:avLst>
          </a:prstGeom>
          <a:solidFill>
            <a:srgbClr val="0070C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Community Ecology</a:t>
            </a:r>
          </a:p>
        </p:txBody>
      </p:sp>
      <p:sp>
        <p:nvSpPr>
          <p:cNvPr id="6" name="Trapezoid 5">
            <a:extLst>
              <a:ext uri="{FF2B5EF4-FFF2-40B4-BE49-F238E27FC236}">
                <a16:creationId xmlns:a16="http://schemas.microsoft.com/office/drawing/2014/main" id="{4560D586-9C1B-3144-A737-5CE988BEBE0A}"/>
              </a:ext>
            </a:extLst>
          </p:cNvPr>
          <p:cNvSpPr/>
          <p:nvPr/>
        </p:nvSpPr>
        <p:spPr>
          <a:xfrm>
            <a:off x="3766457" y="2638422"/>
            <a:ext cx="4354286" cy="1273629"/>
          </a:xfrm>
          <a:prstGeom prst="trapezoid">
            <a:avLst>
              <a:gd name="adj" fmla="val 92521"/>
            </a:avLst>
          </a:prstGeom>
          <a:solidFill>
            <a:srgbClr val="00B05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Population Ecology</a:t>
            </a:r>
          </a:p>
        </p:txBody>
      </p:sp>
    </p:spTree>
    <p:extLst>
      <p:ext uri="{BB962C8B-B14F-4D97-AF65-F5344CB8AC3E}">
        <p14:creationId xmlns:p14="http://schemas.microsoft.com/office/powerpoint/2010/main" val="42157723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6240C0-3482-C341-A149-1826BB1D89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Hierarchy of Ecology</a:t>
            </a:r>
          </a:p>
        </p:txBody>
      </p:sp>
      <p:sp>
        <p:nvSpPr>
          <p:cNvPr id="4" name="Trapezoid 3">
            <a:extLst>
              <a:ext uri="{FF2B5EF4-FFF2-40B4-BE49-F238E27FC236}">
                <a16:creationId xmlns:a16="http://schemas.microsoft.com/office/drawing/2014/main" id="{CA798805-2BA8-EB4C-96CC-A31522BDCCEA}"/>
              </a:ext>
            </a:extLst>
          </p:cNvPr>
          <p:cNvSpPr/>
          <p:nvPr/>
        </p:nvSpPr>
        <p:spPr>
          <a:xfrm>
            <a:off x="1393370" y="5219246"/>
            <a:ext cx="9111343" cy="1273629"/>
          </a:xfrm>
          <a:prstGeom prst="trapezoid">
            <a:avLst>
              <a:gd name="adj" fmla="val 92521"/>
            </a:avLst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Ecosystem Ecology</a:t>
            </a:r>
          </a:p>
        </p:txBody>
      </p:sp>
      <p:sp>
        <p:nvSpPr>
          <p:cNvPr id="5" name="Trapezoid 4">
            <a:extLst>
              <a:ext uri="{FF2B5EF4-FFF2-40B4-BE49-F238E27FC236}">
                <a16:creationId xmlns:a16="http://schemas.microsoft.com/office/drawing/2014/main" id="{DFE04A8F-177D-D34F-93AA-150E07B009D8}"/>
              </a:ext>
            </a:extLst>
          </p:cNvPr>
          <p:cNvSpPr/>
          <p:nvPr/>
        </p:nvSpPr>
        <p:spPr>
          <a:xfrm>
            <a:off x="2579914" y="3928834"/>
            <a:ext cx="6738257" cy="1273629"/>
          </a:xfrm>
          <a:prstGeom prst="trapezoid">
            <a:avLst>
              <a:gd name="adj" fmla="val 92521"/>
            </a:avLst>
          </a:prstGeom>
          <a:solidFill>
            <a:srgbClr val="0070C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Community Ecology</a:t>
            </a:r>
          </a:p>
        </p:txBody>
      </p:sp>
      <p:sp>
        <p:nvSpPr>
          <p:cNvPr id="6" name="Trapezoid 5">
            <a:extLst>
              <a:ext uri="{FF2B5EF4-FFF2-40B4-BE49-F238E27FC236}">
                <a16:creationId xmlns:a16="http://schemas.microsoft.com/office/drawing/2014/main" id="{4560D586-9C1B-3144-A737-5CE988BEBE0A}"/>
              </a:ext>
            </a:extLst>
          </p:cNvPr>
          <p:cNvSpPr/>
          <p:nvPr/>
        </p:nvSpPr>
        <p:spPr>
          <a:xfrm>
            <a:off x="3766457" y="2638422"/>
            <a:ext cx="4354286" cy="1273629"/>
          </a:xfrm>
          <a:prstGeom prst="trapezoid">
            <a:avLst>
              <a:gd name="adj" fmla="val 92521"/>
            </a:avLst>
          </a:prstGeom>
          <a:solidFill>
            <a:srgbClr val="00B05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Population Ecology</a:t>
            </a:r>
          </a:p>
        </p:txBody>
      </p:sp>
      <p:sp>
        <p:nvSpPr>
          <p:cNvPr id="8" name="Triangle 7">
            <a:extLst>
              <a:ext uri="{FF2B5EF4-FFF2-40B4-BE49-F238E27FC236}">
                <a16:creationId xmlns:a16="http://schemas.microsoft.com/office/drawing/2014/main" id="{67580CF3-2A0A-AA49-B94C-A023A368795D}"/>
              </a:ext>
            </a:extLst>
          </p:cNvPr>
          <p:cNvSpPr/>
          <p:nvPr/>
        </p:nvSpPr>
        <p:spPr>
          <a:xfrm>
            <a:off x="4942114" y="1317171"/>
            <a:ext cx="2002972" cy="1321251"/>
          </a:xfrm>
          <a:prstGeom prst="triangle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Physio-logical Ecology</a:t>
            </a:r>
          </a:p>
        </p:txBody>
      </p:sp>
    </p:spTree>
    <p:extLst>
      <p:ext uri="{BB962C8B-B14F-4D97-AF65-F5344CB8AC3E}">
        <p14:creationId xmlns:p14="http://schemas.microsoft.com/office/powerpoint/2010/main" val="23445121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</TotalTime>
  <Words>459</Words>
  <Application>Microsoft Macintosh PowerPoint</Application>
  <PresentationFormat>Widescreen</PresentationFormat>
  <Paragraphs>109</Paragraphs>
  <Slides>25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Arial</vt:lpstr>
      <vt:lpstr>Calibri</vt:lpstr>
      <vt:lpstr>Calibri Light</vt:lpstr>
      <vt:lpstr>Office Theme</vt:lpstr>
      <vt:lpstr>What is plant ecophysiology?</vt:lpstr>
      <vt:lpstr>Ecophysiology = Ecology + Physiology</vt:lpstr>
      <vt:lpstr>Ecology: definition</vt:lpstr>
      <vt:lpstr>Ecology: definition</vt:lpstr>
      <vt:lpstr>What aspects of the abiotic and biotic environment influence plant functioning?</vt:lpstr>
      <vt:lpstr>Hierarchy of Ecology</vt:lpstr>
      <vt:lpstr>Hierarchy of Ecology</vt:lpstr>
      <vt:lpstr>Hierarchy of Ecology</vt:lpstr>
      <vt:lpstr>Hierarchy of Ecology</vt:lpstr>
      <vt:lpstr>Physiology: a definition</vt:lpstr>
      <vt:lpstr>Ecophysiology: a definition</vt:lpstr>
      <vt:lpstr>Ecophys discussion: traits</vt:lpstr>
      <vt:lpstr>Discussion</vt:lpstr>
      <vt:lpstr>Functional traits are “morpho-physio-phenological traits traits which impact fitness indirectly via their effects on growth, reproduction, and survival, the three components of individual performance.”</vt:lpstr>
      <vt:lpstr>Let’s talk about some traits…</vt:lpstr>
      <vt:lpstr>…but characteristics can also be traits</vt:lpstr>
      <vt:lpstr>Discussion</vt:lpstr>
      <vt:lpstr>Why do we care about plants and their traits? Discussion of Chapin (2003)</vt:lpstr>
      <vt:lpstr>PowerPoint Presentation</vt:lpstr>
      <vt:lpstr>Ecosystem Service</vt:lpstr>
      <vt:lpstr>Global changes to state factors</vt:lpstr>
      <vt:lpstr>Plants as interactive controls</vt:lpstr>
      <vt:lpstr>To understand how ecosystem services will change in the future, we need to understand plants</vt:lpstr>
      <vt:lpstr>Questions/thoughts about Chapin (2003)?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 is plant ecophysiology?</dc:title>
  <dc:creator>Smith, Nick</dc:creator>
  <cp:lastModifiedBy>Nick Smith</cp:lastModifiedBy>
  <cp:revision>28</cp:revision>
  <dcterms:created xsi:type="dcterms:W3CDTF">2019-01-16T19:40:52Z</dcterms:created>
  <dcterms:modified xsi:type="dcterms:W3CDTF">2023-01-11T18:30:01Z</dcterms:modified>
</cp:coreProperties>
</file>